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8"/>
  </p:notesMasterIdLst>
  <p:sldIdLst>
    <p:sldId id="283" r:id="rId2"/>
    <p:sldId id="282" r:id="rId3"/>
    <p:sldId id="277" r:id="rId4"/>
    <p:sldId id="293" r:id="rId5"/>
    <p:sldId id="305" r:id="rId6"/>
    <p:sldId id="308" r:id="rId7"/>
    <p:sldId id="302" r:id="rId8"/>
    <p:sldId id="303" r:id="rId9"/>
    <p:sldId id="304" r:id="rId10"/>
    <p:sldId id="307" r:id="rId11"/>
    <p:sldId id="309" r:id="rId12"/>
    <p:sldId id="311" r:id="rId13"/>
    <p:sldId id="306" r:id="rId14"/>
    <p:sldId id="310" r:id="rId15"/>
    <p:sldId id="298" r:id="rId16"/>
    <p:sldId id="285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738"/>
    <a:srgbClr val="FF552E"/>
    <a:srgbClr val="E84B36"/>
    <a:srgbClr val="15264B"/>
    <a:srgbClr val="1B4284"/>
    <a:srgbClr val="13294B"/>
    <a:srgbClr val="0E2248"/>
    <a:srgbClr val="0E2E5A"/>
    <a:srgbClr val="0B1A53"/>
    <a:srgbClr val="03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09"/>
  </p:normalViewPr>
  <p:slideViewPr>
    <p:cSldViewPr snapToGrid="0" snapToObjects="1">
      <p:cViewPr varScale="1">
        <p:scale>
          <a:sx n="143" d="100"/>
          <a:sy n="143" d="100"/>
        </p:scale>
        <p:origin x="92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52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80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001E8A82-2D09-8A40-AB15-BEA76228B6A2}"/>
              </a:ext>
            </a:extLst>
          </p:cNvPr>
          <p:cNvSpPr/>
          <p:nvPr/>
        </p:nvSpPr>
        <p:spPr>
          <a:xfrm rot="10800000" flipH="1">
            <a:off x="-1" y="0"/>
            <a:ext cx="12192000" cy="68661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DF7902D4-540E-464A-BEC7-4711C02B37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2" y="8165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167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ECE 425 MP2 Presentation</a:t>
            </a:r>
            <a:endParaRPr sz="4500" dirty="0">
              <a:latin typeface="+mn-lt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Jack Arndt, Lucas </a:t>
            </a:r>
            <a:r>
              <a:rPr lang="en-US" sz="2500" i="0" u="none" strike="noStrike" cap="none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Rywak</a:t>
            </a:r>
            <a:endParaRPr lang="en-US" sz="2500" i="0" u="none" strike="noStrike" cap="none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7" y="3968200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April 27</a:t>
            </a:r>
            <a:r>
              <a:rPr lang="en-US" sz="1800" spc="300" baseline="300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TH</a:t>
            </a: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, 2022</a:t>
            </a:r>
            <a:endParaRPr sz="1800" spc="3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287FD936-B91A-E95F-9E98-8F8A062C7B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981D5F3B-B697-0EDF-B060-F2D16DD171BA}"/>
              </a:ext>
            </a:extLst>
          </p:cNvPr>
          <p:cNvSpPr txBox="1"/>
          <p:nvPr/>
        </p:nvSpPr>
        <p:spPr>
          <a:xfrm>
            <a:off x="-387393" y="6519946"/>
            <a:ext cx="54994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&amp; COMPUTER ENGINEERING</a:t>
            </a:r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08B53C-0D8D-7214-6094-FC5C725F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356" y="474186"/>
            <a:ext cx="4673288" cy="15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regbit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regfile</a:t>
            </a:r>
            <a:r>
              <a:rPr lang="en-US" sz="2400" i="1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Design</a:t>
            </a:r>
            <a:endParaRPr lang="en-US" sz="2400" i="1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D0B50CE-E484-6996-FAA8-042761D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6" y="3344760"/>
            <a:ext cx="2484740" cy="2602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EDF6D-8124-77F9-0760-D8B74BA9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09" y="3182312"/>
            <a:ext cx="6096000" cy="128851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AFADB9-D5C0-5606-3BFC-165438688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210" y="4837290"/>
            <a:ext cx="6096000" cy="1315429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3C5C0F98-465B-1AE5-C10E-5A4A90D83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852" y="3139382"/>
            <a:ext cx="1097912" cy="3013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26429C-D1E5-BD50-87F4-658E883C2157}"/>
              </a:ext>
            </a:extLst>
          </p:cNvPr>
          <p:cNvSpPr txBox="1"/>
          <p:nvPr/>
        </p:nvSpPr>
        <p:spPr>
          <a:xfrm>
            <a:off x="1259412" y="5974715"/>
            <a:ext cx="1135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regbit</a:t>
            </a:r>
            <a:r>
              <a:rPr lang="en-US" sz="1000" i="1" dirty="0"/>
              <a:t> </a:t>
            </a:r>
            <a:r>
              <a:rPr lang="en-US" sz="1000" dirty="0"/>
              <a:t>Schematic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B8FA63-2E3C-D1C2-734B-E8FDF4E63063}"/>
              </a:ext>
            </a:extLst>
          </p:cNvPr>
          <p:cNvSpPr txBox="1"/>
          <p:nvPr/>
        </p:nvSpPr>
        <p:spPr>
          <a:xfrm>
            <a:off x="3807414" y="6179976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regbit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4EA54-CB5D-8D60-82E2-D5C688CF6D51}"/>
              </a:ext>
            </a:extLst>
          </p:cNvPr>
          <p:cNvSpPr txBox="1"/>
          <p:nvPr/>
        </p:nvSpPr>
        <p:spPr>
          <a:xfrm>
            <a:off x="8031560" y="4522939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regfile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DAA46C-6E23-0312-6FB7-76A7B5D8AE19}"/>
              </a:ext>
            </a:extLst>
          </p:cNvPr>
          <p:cNvSpPr txBox="1"/>
          <p:nvPr/>
        </p:nvSpPr>
        <p:spPr>
          <a:xfrm>
            <a:off x="7539037" y="6155120"/>
            <a:ext cx="20649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regfile</a:t>
            </a:r>
            <a:r>
              <a:rPr lang="en-US" sz="1000" i="1" dirty="0"/>
              <a:t> </a:t>
            </a:r>
            <a:r>
              <a:rPr lang="en-US" sz="1000" dirty="0"/>
              <a:t>Layout (Level 0 Hierarchy)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A4944-9AC0-A998-0A96-11B45242436B}"/>
              </a:ext>
            </a:extLst>
          </p:cNvPr>
          <p:cNvSpPr txBox="1"/>
          <p:nvPr/>
        </p:nvSpPr>
        <p:spPr>
          <a:xfrm>
            <a:off x="376808" y="1098429"/>
            <a:ext cx="114208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design of the </a:t>
            </a:r>
            <a:r>
              <a:rPr lang="en-US" i="1" dirty="0" err="1"/>
              <a:t>regbit</a:t>
            </a:r>
            <a:r>
              <a:rPr lang="en-US" i="1" dirty="0"/>
              <a:t> </a:t>
            </a:r>
            <a:r>
              <a:rPr lang="en-US" dirty="0"/>
              <a:t>cell took into consideration that the </a:t>
            </a:r>
            <a:r>
              <a:rPr lang="en-US" i="1" dirty="0" err="1"/>
              <a:t>regfile</a:t>
            </a:r>
            <a:r>
              <a:rPr lang="en-US" dirty="0"/>
              <a:t> cell will contain 32 identical copies of itself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transistors are utilized as the select signals applied to the transmission gates are supplied from the control unit, rather than using additional inverters to generate complementary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additional inverters would be necessary for </a:t>
            </a:r>
            <a:r>
              <a:rPr lang="en-US" u="sng" dirty="0"/>
              <a:t>each </a:t>
            </a:r>
            <a:r>
              <a:rPr lang="en-US" i="1" u="sng" dirty="0" err="1"/>
              <a:t>regbit</a:t>
            </a:r>
            <a:r>
              <a:rPr lang="en-US" dirty="0"/>
              <a:t> to generate these signals, which accounts for 64 inverters!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slight optimization recovered a huge portion of area in the overall design</a:t>
            </a:r>
          </a:p>
        </p:txBody>
      </p:sp>
    </p:spTree>
    <p:extLst>
      <p:ext uri="{BB962C8B-B14F-4D97-AF65-F5344CB8AC3E}">
        <p14:creationId xmlns:p14="http://schemas.microsoft.com/office/powerpoint/2010/main" val="260858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bitslice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Design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85E4E-2F15-57C0-B6F0-6A5D051B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592" y="1179354"/>
            <a:ext cx="9540815" cy="1022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A7564-57FE-5743-A4B9-D5AC99C6C829}"/>
              </a:ext>
            </a:extLst>
          </p:cNvPr>
          <p:cNvSpPr txBox="1"/>
          <p:nvPr/>
        </p:nvSpPr>
        <p:spPr>
          <a:xfrm>
            <a:off x="5335532" y="2193983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bitslice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FD3D1-792E-8DF1-F851-E678D810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92" y="2512717"/>
            <a:ext cx="9540816" cy="1080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518F6-78AC-481C-7576-68ED7EFC08AD}"/>
              </a:ext>
            </a:extLst>
          </p:cNvPr>
          <p:cNvSpPr txBox="1"/>
          <p:nvPr/>
        </p:nvSpPr>
        <p:spPr>
          <a:xfrm>
            <a:off x="4777686" y="3616018"/>
            <a:ext cx="2108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bitslice</a:t>
            </a:r>
            <a:r>
              <a:rPr lang="en-US" sz="1000" i="1" dirty="0"/>
              <a:t> </a:t>
            </a:r>
            <a:r>
              <a:rPr lang="en-US" sz="1000" dirty="0"/>
              <a:t>Layout (Level 0 Hierarchy)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F0E91-29B4-86F2-F3B8-470B2EB5C052}"/>
              </a:ext>
            </a:extLst>
          </p:cNvPr>
          <p:cNvSpPr txBox="1"/>
          <p:nvPr/>
        </p:nvSpPr>
        <p:spPr>
          <a:xfrm>
            <a:off x="357566" y="3949607"/>
            <a:ext cx="1155551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to this point in the design flow, </a:t>
            </a:r>
            <a:r>
              <a:rPr lang="en-US" dirty="0" err="1"/>
              <a:t>floorplanning</a:t>
            </a:r>
            <a:r>
              <a:rPr lang="en-US" dirty="0"/>
              <a:t> for </a:t>
            </a:r>
            <a:r>
              <a:rPr lang="en-US" i="1" dirty="0" err="1"/>
              <a:t>bitslice</a:t>
            </a:r>
            <a:r>
              <a:rPr lang="en-US" dirty="0"/>
              <a:t> was the most difficult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the modular “rectangular” cell shape had worked nicely for connecting/routing previous cells, it was a challenge to maintain when laying out </a:t>
            </a:r>
            <a:r>
              <a:rPr lang="en-US" i="1" dirty="0" err="1"/>
              <a:t>bitslice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previous design choices and considerations, we ultimately were left with tradeoff decision between ease of routing and area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lack of metal3 used in </a:t>
            </a:r>
            <a:r>
              <a:rPr lang="en-US" i="1" dirty="0" err="1"/>
              <a:t>bitslice</a:t>
            </a:r>
            <a:r>
              <a:rPr lang="en-US" dirty="0"/>
              <a:t> in order to preserve using metal3 when connecting multiple </a:t>
            </a:r>
            <a:r>
              <a:rPr lang="en-US" i="1" dirty="0" err="1"/>
              <a:t>bitslices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4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datapath</a:t>
            </a:r>
            <a:r>
              <a:rPr lang="en-US" sz="2400" i="1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Design</a:t>
            </a:r>
            <a:endParaRPr lang="en-US" sz="2400" i="1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D6755C-983B-59D0-4180-3DB64D261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3" b="2633"/>
          <a:stretch/>
        </p:blipFill>
        <p:spPr>
          <a:xfrm>
            <a:off x="1881484" y="1072273"/>
            <a:ext cx="7702464" cy="3351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1E2A4-C332-AAE0-EB76-039A3B6AEBB9}"/>
              </a:ext>
            </a:extLst>
          </p:cNvPr>
          <p:cNvSpPr txBox="1"/>
          <p:nvPr/>
        </p:nvSpPr>
        <p:spPr>
          <a:xfrm>
            <a:off x="533685" y="4918167"/>
            <a:ext cx="61125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metal3 primarily reserved for </a:t>
            </a:r>
            <a:r>
              <a:rPr lang="en-US" i="1" dirty="0" err="1"/>
              <a:t>datapath</a:t>
            </a:r>
            <a:r>
              <a:rPr lang="en-US" dirty="0"/>
              <a:t> vertical routing between </a:t>
            </a:r>
            <a:r>
              <a:rPr lang="en-US" i="1" dirty="0" err="1"/>
              <a:t>bitslices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 design of previous cells allowed for this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BCEFE-E73D-6FCE-886A-93AA05DEEEBE}"/>
              </a:ext>
            </a:extLst>
          </p:cNvPr>
          <p:cNvSpPr txBox="1"/>
          <p:nvPr/>
        </p:nvSpPr>
        <p:spPr>
          <a:xfrm>
            <a:off x="5284237" y="4464307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datapath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79140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Pitfalls and Future Considerations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ED38EA-1886-B31F-7014-66B63CFCE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43" t="7836" r="602" b="15066"/>
          <a:stretch/>
        </p:blipFill>
        <p:spPr>
          <a:xfrm>
            <a:off x="376808" y="1270681"/>
            <a:ext cx="5307910" cy="1094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F7787-ECFA-D592-2D67-9CE5B9AA885C}"/>
              </a:ext>
            </a:extLst>
          </p:cNvPr>
          <p:cNvSpPr txBox="1"/>
          <p:nvPr/>
        </p:nvSpPr>
        <p:spPr>
          <a:xfrm>
            <a:off x="372552" y="2596367"/>
            <a:ext cx="82301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“gap” of unused area in each </a:t>
            </a:r>
            <a:r>
              <a:rPr lang="en-US" i="1" dirty="0" err="1"/>
              <a:t>bitslice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unused area “propagates” with each </a:t>
            </a:r>
            <a:r>
              <a:rPr lang="en-US" i="1" dirty="0" err="1"/>
              <a:t>bitslice</a:t>
            </a:r>
            <a:r>
              <a:rPr lang="en-US" dirty="0"/>
              <a:t> instance, adding to the overall area of the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of poor </a:t>
            </a:r>
            <a:r>
              <a:rPr lang="en-US" dirty="0" err="1"/>
              <a:t>floorplanning</a:t>
            </a:r>
            <a:r>
              <a:rPr lang="en-US" dirty="0"/>
              <a:t>, cell placement, and signal routing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44EF4-9D18-5F41-0FC3-B2DF90BD4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502" b="19099"/>
          <a:stretch/>
        </p:blipFill>
        <p:spPr>
          <a:xfrm>
            <a:off x="372552" y="3982629"/>
            <a:ext cx="7836033" cy="101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390639-848F-40B3-BEAA-8443940FA0A9}"/>
              </a:ext>
            </a:extLst>
          </p:cNvPr>
          <p:cNvSpPr txBox="1"/>
          <p:nvPr/>
        </p:nvSpPr>
        <p:spPr>
          <a:xfrm>
            <a:off x="372552" y="4358925"/>
            <a:ext cx="11320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long metal2 track used in </a:t>
            </a:r>
            <a:r>
              <a:rPr lang="en-US" i="1" dirty="0" err="1"/>
              <a:t>bitslice</a:t>
            </a:r>
            <a:r>
              <a:rPr lang="en-US" dirty="0"/>
              <a:t>, spanning entire width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connect </a:t>
            </a:r>
            <a:r>
              <a:rPr lang="en-US" i="1" dirty="0" err="1"/>
              <a:t>alu</a:t>
            </a:r>
            <a:r>
              <a:rPr lang="en-US" dirty="0"/>
              <a:t> output, </a:t>
            </a:r>
            <a:r>
              <a:rPr lang="en-US" i="1" dirty="0"/>
              <a:t>f</a:t>
            </a:r>
            <a:r>
              <a:rPr lang="en-US" dirty="0"/>
              <a:t>, to necessary MUX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practice, this is not a good design choice as the long metal wire could introduce large amounts of delay due to interconnect resistance and capacitance, which could have a substantial impact of system functionality and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0C4BA8-5117-6A56-413C-661C62FF046A}"/>
              </a:ext>
            </a:extLst>
          </p:cNvPr>
          <p:cNvSpPr txBox="1"/>
          <p:nvPr/>
        </p:nvSpPr>
        <p:spPr>
          <a:xfrm>
            <a:off x="2483177" y="2365346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datapath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65EAF-96B5-8173-D380-82B72BE400F8}"/>
              </a:ext>
            </a:extLst>
          </p:cNvPr>
          <p:cNvSpPr txBox="1"/>
          <p:nvPr/>
        </p:nvSpPr>
        <p:spPr>
          <a:xfrm>
            <a:off x="3794278" y="4105216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bitslice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99265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Pitfalls and Future Considerations cont.</a:t>
            </a:r>
            <a:endParaRPr lang="en-US" sz="2400" dirty="0"/>
          </a:p>
        </p:txBody>
      </p:sp>
      <p:pic>
        <p:nvPicPr>
          <p:cNvPr id="3" name="Picture 2" descr="Graphical user interface, schematic&#10;&#10;Description automatically generated">
            <a:extLst>
              <a:ext uri="{FF2B5EF4-FFF2-40B4-BE49-F238E27FC236}">
                <a16:creationId xmlns:a16="http://schemas.microsoft.com/office/drawing/2014/main" id="{9F9B915F-C720-41B7-93D2-02EE9A658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65" b="3998"/>
          <a:stretch/>
        </p:blipFill>
        <p:spPr>
          <a:xfrm>
            <a:off x="3589971" y="3907173"/>
            <a:ext cx="4511615" cy="1960999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B62354-EB8A-4E0B-1D36-51DFD863C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55" t="4638" r="41486" b="8629"/>
          <a:stretch/>
        </p:blipFill>
        <p:spPr>
          <a:xfrm>
            <a:off x="8896175" y="3643526"/>
            <a:ext cx="2582588" cy="2488295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CE6A3FD-1EB0-9C24-1A39-013BDEABD6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991" r="84434"/>
          <a:stretch/>
        </p:blipFill>
        <p:spPr>
          <a:xfrm>
            <a:off x="506203" y="4200649"/>
            <a:ext cx="2416849" cy="1389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85F980-A470-8931-CA9C-09BB65D9C9AB}"/>
              </a:ext>
            </a:extLst>
          </p:cNvPr>
          <p:cNvSpPr txBox="1"/>
          <p:nvPr/>
        </p:nvSpPr>
        <p:spPr>
          <a:xfrm>
            <a:off x="1132576" y="5621951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regfile</a:t>
            </a:r>
            <a:r>
              <a:rPr lang="en-US" sz="1000" i="1" dirty="0"/>
              <a:t> </a:t>
            </a:r>
            <a:r>
              <a:rPr lang="en-US" sz="1000" dirty="0"/>
              <a:t>Schematic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72BB2-7469-3BB8-FDE7-141150B860A1}"/>
              </a:ext>
            </a:extLst>
          </p:cNvPr>
          <p:cNvSpPr txBox="1"/>
          <p:nvPr/>
        </p:nvSpPr>
        <p:spPr>
          <a:xfrm>
            <a:off x="5082486" y="5888738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Q-Register </a:t>
            </a:r>
            <a:r>
              <a:rPr lang="en-US" sz="1000" dirty="0"/>
              <a:t>Schematic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49708C-66EF-0DF8-710E-6EA6F0937E2A}"/>
              </a:ext>
            </a:extLst>
          </p:cNvPr>
          <p:cNvSpPr txBox="1"/>
          <p:nvPr/>
        </p:nvSpPr>
        <p:spPr>
          <a:xfrm>
            <a:off x="9644692" y="6163352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latch </a:t>
            </a:r>
            <a:r>
              <a:rPr lang="en-US" sz="1000" dirty="0"/>
              <a:t>Schematic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A42A6-5F57-A8C7-CABE-1DB0D37D481C}"/>
              </a:ext>
            </a:extLst>
          </p:cNvPr>
          <p:cNvSpPr txBox="1"/>
          <p:nvPr/>
        </p:nvSpPr>
        <p:spPr>
          <a:xfrm>
            <a:off x="376808" y="1044386"/>
            <a:ext cx="11432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Generating Inverted Signals</a:t>
            </a:r>
            <a:r>
              <a:rPr lang="en-US" dirty="0"/>
              <a:t>: As previously mentioned, it is suggested to generate necessary inverted signals from the control unit, </a:t>
            </a:r>
            <a:r>
              <a:rPr lang="en-US" u="sng" dirty="0"/>
              <a:t>wherever possible</a:t>
            </a:r>
            <a:r>
              <a:rPr lang="en-US" dirty="0"/>
              <a:t>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Specifically in these cells below, the required inverted signals are generated using inverters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generating the signals from the control unit rather than using inverters (or other logic gates), overall system design area is conserved, especially if a cell is reused multiple times throughout the design such as in </a:t>
            </a:r>
            <a:r>
              <a:rPr lang="en-US" i="1" dirty="0" err="1"/>
              <a:t>regbit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Further, the omission of such gates could allow for more optimal </a:t>
            </a:r>
            <a:r>
              <a:rPr lang="en-US" dirty="0" err="1"/>
              <a:t>floorplaning</a:t>
            </a:r>
            <a:r>
              <a:rPr lang="en-US" dirty="0"/>
              <a:t>, cell placement, and signal routing  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1F59F8C-3FA2-E32A-B4D9-8ECBC1C2A1EA}"/>
              </a:ext>
            </a:extLst>
          </p:cNvPr>
          <p:cNvSpPr/>
          <p:nvPr/>
        </p:nvSpPr>
        <p:spPr>
          <a:xfrm>
            <a:off x="4216346" y="4200649"/>
            <a:ext cx="883944" cy="526626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1FE4925F-1436-1BA7-768D-2CD434D80310}"/>
              </a:ext>
            </a:extLst>
          </p:cNvPr>
          <p:cNvSpPr/>
          <p:nvPr/>
        </p:nvSpPr>
        <p:spPr>
          <a:xfrm>
            <a:off x="1272654" y="4951102"/>
            <a:ext cx="883944" cy="526626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6AA57AD4-27AE-0E2E-F90C-6F58542564A5}"/>
              </a:ext>
            </a:extLst>
          </p:cNvPr>
          <p:cNvSpPr/>
          <p:nvPr/>
        </p:nvSpPr>
        <p:spPr>
          <a:xfrm>
            <a:off x="9644691" y="3643526"/>
            <a:ext cx="835575" cy="71856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A0143EBB-92A8-6206-DC13-D536541E8C86}"/>
              </a:ext>
            </a:extLst>
          </p:cNvPr>
          <p:cNvSpPr/>
          <p:nvPr/>
        </p:nvSpPr>
        <p:spPr>
          <a:xfrm>
            <a:off x="6649740" y="4340917"/>
            <a:ext cx="883944" cy="526626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6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EDE84C5E-DF3B-C24C-AAD6-2F82030A6ABE}"/>
              </a:ext>
            </a:extLst>
          </p:cNvPr>
          <p:cNvSpPr/>
          <p:nvPr/>
        </p:nvSpPr>
        <p:spPr>
          <a:xfrm rot="10800000" flipH="1">
            <a:off x="-1" y="0"/>
            <a:ext cx="12192000" cy="68661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996F970E-FA6D-194A-A7B6-369BB2EE1D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" y="8165"/>
            <a:ext cx="12192000" cy="68580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8BC93BA-1468-2D49-8D6A-DCDB0221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376807" y="1026614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Thank You For Listening!</a:t>
            </a:r>
          </a:p>
          <a:p>
            <a:pPr algn="ctr"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Questions?</a:t>
            </a:r>
          </a:p>
          <a:p>
            <a:pPr algn="ctr"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ED0078C6-6650-F54D-BD74-F6DEF7A9D52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1EB14C52-D37D-9040-9144-D7DF8D1F344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387F9BF5-DFA5-0D43-A787-7093AFF0A25C}"/>
              </a:ext>
            </a:extLst>
          </p:cNvPr>
          <p:cNvSpPr/>
          <p:nvPr/>
        </p:nvSpPr>
        <p:spPr>
          <a:xfrm rot="10800000" flipH="1">
            <a:off x="-1" y="0"/>
            <a:ext cx="12192000" cy="68661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F2600311-478F-1248-A89E-70562FC0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" y="8165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0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15CED47E-E573-CF41-B383-149A03DE23AF}"/>
              </a:ext>
            </a:extLst>
          </p:cNvPr>
          <p:cNvSpPr/>
          <p:nvPr/>
        </p:nvSpPr>
        <p:spPr>
          <a:xfrm rot="10800000" flipH="1">
            <a:off x="-1" y="0"/>
            <a:ext cx="12192000" cy="68661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DE0EAED7-CA61-8544-8BD8-EA077992F4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2206900" y="11634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Overall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Layout</a:t>
            </a:r>
            <a:endParaRPr sz="4800" dirty="0">
              <a:latin typeface="+mn-lt"/>
            </a:endParaRPr>
          </a:p>
        </p:txBody>
      </p:sp>
      <p:sp>
        <p:nvSpPr>
          <p:cNvPr id="15" name="Google Shape;108;p2">
            <a:extLst>
              <a:ext uri="{FF2B5EF4-FFF2-40B4-BE49-F238E27FC236}">
                <a16:creationId xmlns:a16="http://schemas.microsoft.com/office/drawing/2014/main" id="{72B58A87-FC17-6546-AB9A-EB6C57F6A340}"/>
              </a:ext>
            </a:extLst>
          </p:cNvPr>
          <p:cNvSpPr txBox="1"/>
          <p:nvPr/>
        </p:nvSpPr>
        <p:spPr>
          <a:xfrm>
            <a:off x="-147145" y="5829082"/>
            <a:ext cx="12486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4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Area of </a:t>
            </a:r>
            <a:r>
              <a:rPr lang="en-US" sz="2400" b="0" i="1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datapath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Layout = 227.88 [µm</a:t>
            </a: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] * 86.64 [</a:t>
            </a:r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µm] = </a:t>
            </a:r>
            <a:r>
              <a:rPr lang="en-US" sz="2400" b="1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19,743.5232 [µm</a:t>
            </a:r>
            <a:r>
              <a:rPr lang="en-US" sz="2400" b="1" baseline="300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2</a:t>
            </a:r>
            <a:r>
              <a:rPr lang="en-US" sz="2400" b="1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]</a:t>
            </a:r>
            <a:r>
              <a:rPr lang="en-US" sz="2400" b="1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endParaRPr sz="2400" b="1" i="0" u="none" strike="noStrike" cap="none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9" name="Google Shape;125;p4">
            <a:extLst>
              <a:ext uri="{FF2B5EF4-FFF2-40B4-BE49-F238E27FC236}">
                <a16:creationId xmlns:a16="http://schemas.microsoft.com/office/drawing/2014/main" id="{1B746986-1BDD-D645-8B09-3F2916BB784A}"/>
              </a:ext>
            </a:extLst>
          </p:cNvPr>
          <p:cNvSpPr/>
          <p:nvPr/>
        </p:nvSpPr>
        <p:spPr>
          <a:xfrm>
            <a:off x="5520224" y="1023049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203CE3D5-6D74-1C41-A250-D368EDFEE0CA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9E17402D-4BA6-B14F-BD9F-18BB0A4CDC0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2B41422-90FD-DD53-710E-3B07D5C4E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3" b="2633"/>
          <a:stretch/>
        </p:blipFill>
        <p:spPr>
          <a:xfrm>
            <a:off x="1191363" y="1326581"/>
            <a:ext cx="9809259" cy="4268826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9D9B4A06-9325-4BEE-CA3C-AD94AF3AEB52}"/>
              </a:ext>
            </a:extLst>
          </p:cNvPr>
          <p:cNvSpPr/>
          <p:nvPr/>
        </p:nvSpPr>
        <p:spPr>
          <a:xfrm>
            <a:off x="10374153" y="1356262"/>
            <a:ext cx="391532" cy="230998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A1904335-58B9-84BF-7703-4DFCA9506CD0}"/>
              </a:ext>
            </a:extLst>
          </p:cNvPr>
          <p:cNvSpPr/>
          <p:nvPr/>
        </p:nvSpPr>
        <p:spPr>
          <a:xfrm>
            <a:off x="10643416" y="5231712"/>
            <a:ext cx="391532" cy="230998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21BB-F312-884E-1F11-6E1D77B352AD}"/>
              </a:ext>
            </a:extLst>
          </p:cNvPr>
          <p:cNvSpPr txBox="1"/>
          <p:nvPr/>
        </p:nvSpPr>
        <p:spPr>
          <a:xfrm>
            <a:off x="10765685" y="1318415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Height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8F6AD-B9C2-83EC-32E9-FDD40DB7E7A4}"/>
              </a:ext>
            </a:extLst>
          </p:cNvPr>
          <p:cNvSpPr txBox="1"/>
          <p:nvPr/>
        </p:nvSpPr>
        <p:spPr>
          <a:xfrm>
            <a:off x="11034948" y="5210891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Width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4" name="Google Shape;145;p7">
            <a:extLst>
              <a:ext uri="{FF2B5EF4-FFF2-40B4-BE49-F238E27FC236}">
                <a16:creationId xmlns:a16="http://schemas.microsoft.com/office/drawing/2014/main" id="{D5C485F8-53F2-BD48-9D7B-D5B2FD5D6C0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818745B6-76BD-F141-A42C-4752F066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6" name="Google Shape;100;p1">
            <a:extLst>
              <a:ext uri="{FF2B5EF4-FFF2-40B4-BE49-F238E27FC236}">
                <a16:creationId xmlns:a16="http://schemas.microsoft.com/office/drawing/2014/main" id="{8BD31E2B-72C7-9D4E-A895-6763E2548FC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Signals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C65C745-1743-2E8D-C219-C2AC6EB0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6" y="1453485"/>
            <a:ext cx="3727459" cy="4398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9B600-A04E-862B-BEF0-6413A6990F9F}"/>
              </a:ext>
            </a:extLst>
          </p:cNvPr>
          <p:cNvSpPr txBox="1"/>
          <p:nvPr/>
        </p:nvSpPr>
        <p:spPr>
          <a:xfrm>
            <a:off x="4612830" y="1453485"/>
            <a:ext cx="7334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Signals are defined using minimum SOP (i.e. Sum-of-Products) 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02D42-63A3-7B51-8B08-9B691E647F9F}"/>
              </a:ext>
            </a:extLst>
          </p:cNvPr>
          <p:cNvSpPr txBox="1"/>
          <p:nvPr/>
        </p:nvSpPr>
        <p:spPr>
          <a:xfrm>
            <a:off x="1127597" y="5939117"/>
            <a:ext cx="2762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Code snippet from </a:t>
            </a:r>
            <a:r>
              <a:rPr lang="en-US" sz="1100" i="1" dirty="0" err="1"/>
              <a:t>controller.v</a:t>
            </a:r>
            <a:r>
              <a:rPr lang="en-US" sz="1100" dirty="0"/>
              <a:t> Verilog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06CD8-AF91-ABDA-0C70-2ABFFB863918}"/>
              </a:ext>
            </a:extLst>
          </p:cNvPr>
          <p:cNvSpPr txBox="1"/>
          <p:nvPr/>
        </p:nvSpPr>
        <p:spPr>
          <a:xfrm>
            <a:off x="4612830" y="2125629"/>
            <a:ext cx="6934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Tradeoff Consideration: </a:t>
            </a:r>
            <a:r>
              <a:rPr lang="en-US" i="1" dirty="0" err="1"/>
              <a:t>datapath</a:t>
            </a:r>
            <a:r>
              <a:rPr lang="en-US" dirty="0"/>
              <a:t> will be most efficient if kept small (i.e. using the minimum number of transistors). Therefore, it recommended to keep functionality out of </a:t>
            </a:r>
            <a:r>
              <a:rPr lang="en-US" i="1" dirty="0" err="1"/>
              <a:t>datapath</a:t>
            </a:r>
            <a:r>
              <a:rPr lang="en-US" dirty="0"/>
              <a:t> and inside the control unit by creating complementary control signals in place of logic gates, wherever possible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CA5C5-1015-97A1-6D0C-6A54F37DAB81}"/>
              </a:ext>
            </a:extLst>
          </p:cNvPr>
          <p:cNvSpPr txBox="1"/>
          <p:nvPr/>
        </p:nvSpPr>
        <p:spPr>
          <a:xfrm>
            <a:off x="5038635" y="1761262"/>
            <a:ext cx="6799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Boolean logic expressions derived using AM2091 literature and documentation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EA325-ED5A-E1A2-BA31-D4871277DDBA}"/>
              </a:ext>
            </a:extLst>
          </p:cNvPr>
          <p:cNvSpPr txBox="1"/>
          <p:nvPr/>
        </p:nvSpPr>
        <p:spPr>
          <a:xfrm>
            <a:off x="5038635" y="3079736"/>
            <a:ext cx="3961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Ex. Using an inverter to generate an inverted signal</a:t>
            </a:r>
          </a:p>
        </p:txBody>
      </p:sp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Hierarchical Structure of Overall Design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84B49-D3C2-4385-0B8E-5BFAC9329755}"/>
              </a:ext>
            </a:extLst>
          </p:cNvPr>
          <p:cNvSpPr txBox="1"/>
          <p:nvPr/>
        </p:nvSpPr>
        <p:spPr>
          <a:xfrm>
            <a:off x="2072468" y="1072273"/>
            <a:ext cx="9759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Design follows </a:t>
            </a:r>
            <a:r>
              <a:rPr lang="en-US" i="1" dirty="0">
                <a:solidFill>
                  <a:schemeClr val="tx1"/>
                </a:solidFill>
              </a:rPr>
              <a:t>Hierarchical Structure</a:t>
            </a:r>
            <a:r>
              <a:rPr lang="en-US" dirty="0">
                <a:solidFill>
                  <a:schemeClr val="tx1"/>
                </a:solidFill>
              </a:rPr>
              <a:t> (i.e. each cell is composed of other cells)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example, </a:t>
            </a:r>
            <a:r>
              <a:rPr lang="en-US" i="1" dirty="0" err="1">
                <a:solidFill>
                  <a:schemeClr val="tx1"/>
                </a:solidFill>
              </a:rPr>
              <a:t>datapath</a:t>
            </a:r>
            <a:r>
              <a:rPr lang="en-US" dirty="0">
                <a:solidFill>
                  <a:schemeClr val="tx1"/>
                </a:solidFill>
              </a:rPr>
              <a:t> consists of four (4) </a:t>
            </a:r>
            <a:r>
              <a:rPr lang="en-US" i="1" dirty="0" err="1">
                <a:solidFill>
                  <a:schemeClr val="tx1"/>
                </a:solidFill>
              </a:rPr>
              <a:t>bitslice</a:t>
            </a:r>
            <a:r>
              <a:rPr lang="en-US" dirty="0">
                <a:solidFill>
                  <a:schemeClr val="tx1"/>
                </a:solidFill>
              </a:rPr>
              <a:t> cells, which can be further broken down into smaller (and simpler) “sub-cells,” according to the hierarchical structure shown to the left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Design Flow: </a:t>
            </a:r>
            <a:r>
              <a:rPr lang="en-US" dirty="0">
                <a:solidFill>
                  <a:schemeClr val="tx1"/>
                </a:solidFill>
              </a:rPr>
              <a:t>Standard cells (i.e. </a:t>
            </a:r>
            <a:r>
              <a:rPr lang="en-US" i="1" dirty="0">
                <a:solidFill>
                  <a:schemeClr val="tx1"/>
                </a:solidFill>
              </a:rPr>
              <a:t>inv, nand2, nor2, xor2, </a:t>
            </a:r>
            <a:r>
              <a:rPr lang="en-US" dirty="0">
                <a:solidFill>
                  <a:schemeClr val="tx1"/>
                </a:solidFill>
              </a:rPr>
              <a:t>etc.) are used (and reused) to create larger components such as </a:t>
            </a:r>
            <a:r>
              <a:rPr lang="en-US" i="1" dirty="0">
                <a:solidFill>
                  <a:schemeClr val="tx1"/>
                </a:solidFill>
              </a:rPr>
              <a:t>MUX2-1</a:t>
            </a:r>
            <a:r>
              <a:rPr lang="en-US" dirty="0">
                <a:solidFill>
                  <a:schemeClr val="tx1"/>
                </a:solidFill>
              </a:rPr>
              <a:t>, which in turn are used to create even larger structures in the overall system design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1" name="Picture 2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F715811-F7E5-A4F5-AAEF-61E11BC8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8" y="889821"/>
            <a:ext cx="845008" cy="55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General Guidelines and Optimization Considerations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2103B-A305-17AD-813A-A486BD62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725" y="5054975"/>
            <a:ext cx="5408762" cy="1143251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CDDB125F-9EF7-054B-717E-AE99B297E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792" y="955589"/>
            <a:ext cx="874638" cy="2140488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8C1C402C-1606-145A-58FD-A4832D7CB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932" y="963168"/>
            <a:ext cx="876555" cy="2140489"/>
          </a:xfrm>
          <a:prstGeom prst="rect">
            <a:avLst/>
          </a:prstGeom>
        </p:spPr>
      </p:pic>
      <p:pic>
        <p:nvPicPr>
          <p:cNvPr id="11" name="Picture 10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C70501E0-3BBD-19EC-FBC5-FAFA7D945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0740" y="952191"/>
            <a:ext cx="933882" cy="21404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9EFAAA-6398-ED04-C36E-1FBD06B871B8}"/>
              </a:ext>
            </a:extLst>
          </p:cNvPr>
          <p:cNvSpPr txBox="1"/>
          <p:nvPr/>
        </p:nvSpPr>
        <p:spPr>
          <a:xfrm>
            <a:off x="8856428" y="310365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inv</a:t>
            </a:r>
            <a:r>
              <a:rPr lang="en-US" sz="1000" dirty="0"/>
              <a:t> Layout</a:t>
            </a:r>
            <a:endParaRPr lang="en-US" sz="1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6BD3E-E0A6-2770-3B3B-B9176CC5722D}"/>
              </a:ext>
            </a:extLst>
          </p:cNvPr>
          <p:cNvSpPr txBox="1"/>
          <p:nvPr/>
        </p:nvSpPr>
        <p:spPr>
          <a:xfrm>
            <a:off x="9930740" y="310638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nand2</a:t>
            </a:r>
            <a:r>
              <a:rPr lang="en-US" sz="1000" dirty="0"/>
              <a:t> Layout</a:t>
            </a:r>
            <a:endParaRPr lang="en-US" sz="10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9957CD-C8E1-E6B0-7A03-DCDDE9F7C553}"/>
              </a:ext>
            </a:extLst>
          </p:cNvPr>
          <p:cNvSpPr txBox="1"/>
          <p:nvPr/>
        </p:nvSpPr>
        <p:spPr>
          <a:xfrm>
            <a:off x="11126046" y="310365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nor2</a:t>
            </a:r>
            <a:r>
              <a:rPr lang="en-US" sz="1000" dirty="0"/>
              <a:t> Layout</a:t>
            </a:r>
            <a:endParaRPr lang="en-US" sz="1000" i="1" dirty="0"/>
          </a:p>
        </p:txBody>
      </p:sp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12B2CF-AB81-9C4B-9372-5258337D8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4568" y="3429000"/>
            <a:ext cx="3417803" cy="13337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AFED04-3082-FFFD-F981-0F741A1D885E}"/>
              </a:ext>
            </a:extLst>
          </p:cNvPr>
          <p:cNvSpPr txBox="1"/>
          <p:nvPr/>
        </p:nvSpPr>
        <p:spPr>
          <a:xfrm>
            <a:off x="9574755" y="4771023"/>
            <a:ext cx="1220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Q-Register</a:t>
            </a:r>
            <a:r>
              <a:rPr lang="en-US" sz="1000" dirty="0"/>
              <a:t> Layout</a:t>
            </a:r>
            <a:endParaRPr lang="en-US" sz="1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4D3943-E9F3-5183-8951-D648BDEBB63D}"/>
              </a:ext>
            </a:extLst>
          </p:cNvPr>
          <p:cNvSpPr txBox="1"/>
          <p:nvPr/>
        </p:nvSpPr>
        <p:spPr>
          <a:xfrm>
            <a:off x="8764254" y="6191270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regfile</a:t>
            </a:r>
            <a:r>
              <a:rPr lang="en-US" sz="1000" dirty="0"/>
              <a:t> Layout</a:t>
            </a:r>
            <a:endParaRPr lang="en-US" sz="1000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FA69B8-03E4-539A-75C1-43F932E0FC9C}"/>
              </a:ext>
            </a:extLst>
          </p:cNvPr>
          <p:cNvCxnSpPr/>
          <p:nvPr/>
        </p:nvCxnSpPr>
        <p:spPr>
          <a:xfrm>
            <a:off x="8593291" y="963168"/>
            <a:ext cx="0" cy="2140488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416D6B-F6AB-B82D-0ED3-9A61C24A5A75}"/>
              </a:ext>
            </a:extLst>
          </p:cNvPr>
          <p:cNvSpPr txBox="1"/>
          <p:nvPr/>
        </p:nvSpPr>
        <p:spPr>
          <a:xfrm>
            <a:off x="7916103" y="1906512"/>
            <a:ext cx="782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~10 [</a:t>
            </a:r>
            <a:r>
              <a:rPr lang="en-US" sz="1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869B0A-EB50-10F9-5B07-5D01BC6D1BD3}"/>
              </a:ext>
            </a:extLst>
          </p:cNvPr>
          <p:cNvSpPr txBox="1"/>
          <p:nvPr/>
        </p:nvSpPr>
        <p:spPr>
          <a:xfrm>
            <a:off x="379715" y="1072273"/>
            <a:ext cx="752627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Cell Standardization: </a:t>
            </a:r>
            <a:r>
              <a:rPr lang="en-US" sz="1200" dirty="0"/>
              <a:t>To preserve the modularity of the design, we took the approach of making the “rail-to-rail” distance approximately ~10 </a:t>
            </a:r>
            <a:r>
              <a:rPr lang="en-US" sz="1200" dirty="0">
                <a:solidFill>
                  <a:schemeClr val="tx1"/>
                </a:solidFill>
              </a:rPr>
              <a:t>[</a:t>
            </a:r>
            <a:r>
              <a:rPr lang="en-US" sz="12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</a:t>
            </a:r>
            <a:r>
              <a:rPr lang="en-US" sz="1200" dirty="0"/>
              <a:t> (i.e. cell height) across all cells. This value was chosen arbitrarily—with justification. We found that 10 </a:t>
            </a:r>
            <a:r>
              <a:rPr lang="en-US" sz="1200" dirty="0">
                <a:solidFill>
                  <a:schemeClr val="tx1"/>
                </a:solidFill>
              </a:rPr>
              <a:t>[</a:t>
            </a:r>
            <a:r>
              <a:rPr lang="en-US" sz="12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</a:t>
            </a:r>
            <a:r>
              <a:rPr lang="en-US" sz="1200" dirty="0"/>
              <a:t> was an adequate cell height such that each of the cell instances can more easily be connected (i.e. sharing/connecting power and ground rails) and maintain a “rectangular” cell shape, while leaving ample space between the n- and p- wells (in the vertical direction) for routing considerations. Note that in our layouts for the </a:t>
            </a:r>
            <a:r>
              <a:rPr lang="en-US" sz="1200" i="1" dirty="0"/>
              <a:t>MUX3-1</a:t>
            </a:r>
            <a:r>
              <a:rPr lang="en-US" sz="1200" dirty="0"/>
              <a:t>, </a:t>
            </a:r>
            <a:r>
              <a:rPr lang="en-US" sz="1200" i="1" dirty="0" err="1"/>
              <a:t>alu</a:t>
            </a:r>
            <a:r>
              <a:rPr lang="en-US" sz="1200" dirty="0"/>
              <a:t>, and </a:t>
            </a:r>
            <a:r>
              <a:rPr lang="en-US" sz="1200" i="1" dirty="0" err="1"/>
              <a:t>regfile</a:t>
            </a:r>
            <a:r>
              <a:rPr lang="en-US" sz="1200" dirty="0"/>
              <a:t> cells, we implemented a </a:t>
            </a:r>
            <a:r>
              <a:rPr lang="en-US" sz="1200" i="1" dirty="0"/>
              <a:t>“double row” </a:t>
            </a:r>
            <a:r>
              <a:rPr lang="en-US" sz="1200" dirty="0"/>
              <a:t>design, in which cell instances are “stacked” and share a common ground rail. This deliberate choice was made for these cells specifically to alleviate routing difficulties; however, while still maintaining a standardized cell shape and size.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DEFD02-D877-FDF2-4B5C-67D7EABC3D6A}"/>
              </a:ext>
            </a:extLst>
          </p:cNvPr>
          <p:cNvCxnSpPr>
            <a:cxnSpLocks/>
          </p:cNvCxnSpPr>
          <p:nvPr/>
        </p:nvCxnSpPr>
        <p:spPr>
          <a:xfrm>
            <a:off x="8417887" y="3437246"/>
            <a:ext cx="0" cy="1333777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513AD07-F725-205D-15B7-E8DFA0B2B6AE}"/>
              </a:ext>
            </a:extLst>
          </p:cNvPr>
          <p:cNvSpPr txBox="1"/>
          <p:nvPr/>
        </p:nvSpPr>
        <p:spPr>
          <a:xfrm>
            <a:off x="6202669" y="4511439"/>
            <a:ext cx="762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~20 [</a:t>
            </a:r>
            <a:r>
              <a:rPr lang="en-US" sz="1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52A7DE-F5CC-20FF-7511-9866D96EA6D5}"/>
              </a:ext>
            </a:extLst>
          </p:cNvPr>
          <p:cNvSpPr txBox="1"/>
          <p:nvPr/>
        </p:nvSpPr>
        <p:spPr>
          <a:xfrm>
            <a:off x="7708285" y="3980940"/>
            <a:ext cx="782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~10 [</a:t>
            </a:r>
            <a:r>
              <a:rPr lang="en-US" sz="1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 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F5C102-A238-C253-2741-598A5E9F79D3}"/>
              </a:ext>
            </a:extLst>
          </p:cNvPr>
          <p:cNvCxnSpPr>
            <a:cxnSpLocks/>
          </p:cNvCxnSpPr>
          <p:nvPr/>
        </p:nvCxnSpPr>
        <p:spPr>
          <a:xfrm>
            <a:off x="6430937" y="5054975"/>
            <a:ext cx="0" cy="1144170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0E1058-B1E1-F01E-800B-EA294D4C4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629" y="3131628"/>
            <a:ext cx="1597569" cy="3066598"/>
          </a:xfrm>
          <a:prstGeom prst="rect">
            <a:avLst/>
          </a:prstGeom>
        </p:spPr>
      </p:pic>
      <p:pic>
        <p:nvPicPr>
          <p:cNvPr id="39" name="Picture 38" descr="Chart, treemap chart&#10;&#10;Description automatically generated">
            <a:extLst>
              <a:ext uri="{FF2B5EF4-FFF2-40B4-BE49-F238E27FC236}">
                <a16:creationId xmlns:a16="http://schemas.microsoft.com/office/drawing/2014/main" id="{FC3446EA-1AD7-3DD2-B97B-D77DF427C4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3276" y="4235572"/>
            <a:ext cx="3887291" cy="197117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DD8337-C6BC-BA8A-3DA8-B01533074CB5}"/>
              </a:ext>
            </a:extLst>
          </p:cNvPr>
          <p:cNvCxnSpPr>
            <a:cxnSpLocks/>
          </p:cNvCxnSpPr>
          <p:nvPr/>
        </p:nvCxnSpPr>
        <p:spPr>
          <a:xfrm>
            <a:off x="6195425" y="4235572"/>
            <a:ext cx="0" cy="1971176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2ADC6A-F3CC-0855-3A44-1889414CB7BE}"/>
              </a:ext>
            </a:extLst>
          </p:cNvPr>
          <p:cNvCxnSpPr>
            <a:cxnSpLocks/>
          </p:cNvCxnSpPr>
          <p:nvPr/>
        </p:nvCxnSpPr>
        <p:spPr>
          <a:xfrm>
            <a:off x="1930824" y="3131628"/>
            <a:ext cx="0" cy="3067517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4211B7-D116-6F4F-AA6D-39DF88BC7795}"/>
              </a:ext>
            </a:extLst>
          </p:cNvPr>
          <p:cNvSpPr txBox="1"/>
          <p:nvPr/>
        </p:nvSpPr>
        <p:spPr>
          <a:xfrm>
            <a:off x="1930824" y="3579681"/>
            <a:ext cx="762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~20 [</a:t>
            </a:r>
            <a:r>
              <a:rPr lang="en-US" sz="1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 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32CF388-D0CF-BC60-347D-891ECDBF8799}"/>
              </a:ext>
            </a:extLst>
          </p:cNvPr>
          <p:cNvCxnSpPr>
            <a:cxnSpLocks/>
          </p:cNvCxnSpPr>
          <p:nvPr/>
        </p:nvCxnSpPr>
        <p:spPr>
          <a:xfrm rot="5400000">
            <a:off x="6354251" y="4839465"/>
            <a:ext cx="254468" cy="101095"/>
          </a:xfrm>
          <a:prstGeom prst="curvedConnector3">
            <a:avLst>
              <a:gd name="adj1" fmla="val 50000"/>
            </a:avLst>
          </a:prstGeom>
          <a:ln>
            <a:solidFill>
              <a:srgbClr val="FA5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B5E55FA-5EF0-3EB6-8A8E-899881ECE64A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6354449" y="4282162"/>
            <a:ext cx="137847" cy="320707"/>
          </a:xfrm>
          <a:prstGeom prst="curvedConnector2">
            <a:avLst/>
          </a:prstGeom>
          <a:ln>
            <a:solidFill>
              <a:srgbClr val="FA5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9A657E3-9BF1-BF7F-ED56-EC7A8A5957EF}"/>
              </a:ext>
            </a:extLst>
          </p:cNvPr>
          <p:cNvSpPr txBox="1"/>
          <p:nvPr/>
        </p:nvSpPr>
        <p:spPr>
          <a:xfrm>
            <a:off x="201322" y="6206748"/>
            <a:ext cx="1620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MUX3-1 </a:t>
            </a:r>
            <a:r>
              <a:rPr lang="en-US" sz="1000" dirty="0"/>
              <a:t>”Vertical” Layout</a:t>
            </a:r>
            <a:endParaRPr lang="en-US" sz="1000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B77284-4726-1D52-3B92-83CB69179EDA}"/>
              </a:ext>
            </a:extLst>
          </p:cNvPr>
          <p:cNvSpPr txBox="1"/>
          <p:nvPr/>
        </p:nvSpPr>
        <p:spPr>
          <a:xfrm>
            <a:off x="3711238" y="6206748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alu</a:t>
            </a:r>
            <a:r>
              <a:rPr lang="en-US" sz="1000" dirty="0"/>
              <a:t> Layout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65466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General Guidelines and Optimization Considerations cont.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869B0A-EB50-10F9-5B07-5D01BC6D1BD3}"/>
              </a:ext>
            </a:extLst>
          </p:cNvPr>
          <p:cNvSpPr txBox="1"/>
          <p:nvPr/>
        </p:nvSpPr>
        <p:spPr>
          <a:xfrm>
            <a:off x="376807" y="1072273"/>
            <a:ext cx="5540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Area Constraints: </a:t>
            </a:r>
            <a:r>
              <a:rPr lang="en-US" dirty="0"/>
              <a:t>Given that the upper limit area constraint of this design is </a:t>
            </a:r>
            <a:r>
              <a:rPr lang="en-US" dirty="0">
                <a:solidFill>
                  <a:schemeClr val="tx1"/>
                </a:solidFill>
              </a:rPr>
              <a:t>20K</a:t>
            </a:r>
            <a:r>
              <a:rPr lang="en-US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 [µm</a:t>
            </a:r>
            <a:r>
              <a:rPr lang="en-US" baseline="30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2</a:t>
            </a:r>
            <a:r>
              <a:rPr lang="en-US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]</a:t>
            </a:r>
            <a:r>
              <a:rPr lang="en-US" dirty="0"/>
              <a:t>, we strictly placed each instance in each cell as “near as possible” to each other in the horizontal direction, without violating DRC (e.g. metal1 min. distance of 0.36 [</a:t>
            </a:r>
            <a:r>
              <a:rPr lang="en-US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demonstrated to the right by the overlapping of the p- and n- diffusions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later proved to recover a large amount of area that would have otherwise been used as the result of poor layout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Picture 3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17805233-FDE9-CEF6-1282-7CC76AE2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854" y="1096236"/>
            <a:ext cx="5076356" cy="50440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68A790-B7FE-FDF7-E697-7493C32F49E9}"/>
              </a:ext>
            </a:extLst>
          </p:cNvPr>
          <p:cNvSpPr txBox="1"/>
          <p:nvPr/>
        </p:nvSpPr>
        <p:spPr>
          <a:xfrm>
            <a:off x="8480468" y="6147108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MUX2-1 </a:t>
            </a:r>
            <a:r>
              <a:rPr lang="en-US" sz="1000" dirty="0"/>
              <a:t>Layout</a:t>
            </a:r>
            <a:endParaRPr lang="en-US" sz="1000" i="1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D6D3BC8-AD69-762D-F92F-E630B1DAA3C3}"/>
              </a:ext>
            </a:extLst>
          </p:cNvPr>
          <p:cNvSpPr/>
          <p:nvPr/>
        </p:nvSpPr>
        <p:spPr>
          <a:xfrm>
            <a:off x="9644333" y="1984076"/>
            <a:ext cx="215660" cy="87989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54344557-C9BA-F65E-14C2-BE9DC6C0CA1A}"/>
              </a:ext>
            </a:extLst>
          </p:cNvPr>
          <p:cNvSpPr/>
          <p:nvPr/>
        </p:nvSpPr>
        <p:spPr>
          <a:xfrm>
            <a:off x="8160589" y="1966823"/>
            <a:ext cx="215660" cy="87989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29429E4B-8B39-EA07-75E8-0787F12F2724}"/>
              </a:ext>
            </a:extLst>
          </p:cNvPr>
          <p:cNvSpPr/>
          <p:nvPr/>
        </p:nvSpPr>
        <p:spPr>
          <a:xfrm>
            <a:off x="8073973" y="4707148"/>
            <a:ext cx="388891" cy="87989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7B330390-BD01-537A-DB55-9754AE1F95DE}"/>
              </a:ext>
            </a:extLst>
          </p:cNvPr>
          <p:cNvSpPr/>
          <p:nvPr/>
        </p:nvSpPr>
        <p:spPr>
          <a:xfrm>
            <a:off x="9557717" y="4678890"/>
            <a:ext cx="388891" cy="87989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7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MUX Design</a:t>
            </a:r>
            <a:endParaRPr lang="en-US" sz="2400" dirty="0"/>
          </a:p>
        </p:txBody>
      </p:sp>
      <p:pic>
        <p:nvPicPr>
          <p:cNvPr id="25" name="Picture 2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1F714EA-648F-407D-1733-05C4E69B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8" y="1217992"/>
            <a:ext cx="4378072" cy="1484594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1089980-9742-889F-9346-5F8FCB4B7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07" y="3367849"/>
            <a:ext cx="4378072" cy="2403901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056AFDA-D914-376B-DA0C-6B9D482C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500" y="1217992"/>
            <a:ext cx="4333548" cy="23120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5B251F-ABF2-07E9-CE11-CB5E0DA9EE7D}"/>
              </a:ext>
            </a:extLst>
          </p:cNvPr>
          <p:cNvSpPr txBox="1"/>
          <p:nvPr/>
        </p:nvSpPr>
        <p:spPr>
          <a:xfrm>
            <a:off x="1922879" y="2743653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MUX2-1</a:t>
            </a:r>
            <a:r>
              <a:rPr lang="en-US" sz="1000" dirty="0"/>
              <a:t> Schematic</a:t>
            </a:r>
            <a:endParaRPr lang="en-US" sz="10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29271E-2E89-D335-FD1D-2C1A540B1E92}"/>
              </a:ext>
            </a:extLst>
          </p:cNvPr>
          <p:cNvSpPr txBox="1"/>
          <p:nvPr/>
        </p:nvSpPr>
        <p:spPr>
          <a:xfrm>
            <a:off x="1922879" y="5791924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MUX3-1</a:t>
            </a:r>
            <a:r>
              <a:rPr lang="en-US" sz="1000" dirty="0"/>
              <a:t> Schematic</a:t>
            </a:r>
            <a:endParaRPr lang="en-US" sz="10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90EA2C-4A6A-B81A-C819-8D878864EDE9}"/>
              </a:ext>
            </a:extLst>
          </p:cNvPr>
          <p:cNvSpPr txBox="1"/>
          <p:nvPr/>
        </p:nvSpPr>
        <p:spPr>
          <a:xfrm>
            <a:off x="8000309" y="3572628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MUX4-1</a:t>
            </a:r>
            <a:r>
              <a:rPr lang="en-US" sz="1000" dirty="0"/>
              <a:t> Schematic</a:t>
            </a:r>
            <a:endParaRPr lang="en-US" sz="10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A68649-DEC4-4623-A19C-30157F452C3D}"/>
              </a:ext>
            </a:extLst>
          </p:cNvPr>
          <p:cNvSpPr txBox="1"/>
          <p:nvPr/>
        </p:nvSpPr>
        <p:spPr>
          <a:xfrm>
            <a:off x="5155479" y="4025340"/>
            <a:ext cx="6676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Advantages to NAND-based MUX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12 transistors used in </a:t>
            </a:r>
            <a:r>
              <a:rPr lang="en-US" i="1" dirty="0"/>
              <a:t>MUX2-1</a:t>
            </a:r>
            <a:r>
              <a:rPr lang="en-US" dirty="0"/>
              <a:t>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“Full-Swing” (i.e. full logic “0” or “1”), non-inverting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 layout of NAND cell simplified extension of </a:t>
            </a:r>
            <a:r>
              <a:rPr lang="en-US" i="1" dirty="0"/>
              <a:t>MUX2-1 </a:t>
            </a:r>
            <a:r>
              <a:rPr lang="en-US" dirty="0"/>
              <a:t>when creating larger structures such as </a:t>
            </a:r>
            <a:r>
              <a:rPr lang="en-US" i="1" dirty="0"/>
              <a:t>MUX3-1 </a:t>
            </a:r>
            <a:r>
              <a:rPr lang="en-US" dirty="0"/>
              <a:t>and </a:t>
            </a:r>
            <a:r>
              <a:rPr lang="en-US" i="1" dirty="0"/>
              <a:t>MUX4-1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51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MUX Design cont.</a:t>
            </a:r>
            <a:endParaRPr lang="en-US" sz="2400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2E1B3B-03C1-A3D0-D4D6-DB7798D5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3919698"/>
            <a:ext cx="5867401" cy="2240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FC06E2-1FCF-69C7-70CE-44A89B556148}"/>
              </a:ext>
            </a:extLst>
          </p:cNvPr>
          <p:cNvSpPr/>
          <p:nvPr/>
        </p:nvSpPr>
        <p:spPr>
          <a:xfrm>
            <a:off x="376808" y="4772014"/>
            <a:ext cx="51930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E47DC7-C35E-3A4A-A593-CEAA8229A942}"/>
              </a:ext>
            </a:extLst>
          </p:cNvPr>
          <p:cNvSpPr/>
          <p:nvPr/>
        </p:nvSpPr>
        <p:spPr>
          <a:xfrm>
            <a:off x="1108330" y="4772015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550739-1FF8-F513-D0BF-942623CCAE50}"/>
              </a:ext>
            </a:extLst>
          </p:cNvPr>
          <p:cNvSpPr/>
          <p:nvPr/>
        </p:nvSpPr>
        <p:spPr>
          <a:xfrm>
            <a:off x="4040158" y="4772013"/>
            <a:ext cx="51930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0FA60-5943-51EC-AB77-B99FECEDD334}"/>
              </a:ext>
            </a:extLst>
          </p:cNvPr>
          <p:cNvSpPr/>
          <p:nvPr/>
        </p:nvSpPr>
        <p:spPr>
          <a:xfrm>
            <a:off x="4771680" y="477201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5F1B81-517E-DDCF-3003-308591D958FC}"/>
              </a:ext>
            </a:extLst>
          </p:cNvPr>
          <p:cNvSpPr/>
          <p:nvPr/>
        </p:nvSpPr>
        <p:spPr>
          <a:xfrm>
            <a:off x="1285337" y="528838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496F68-86BF-5C44-D191-D52DC3D315D2}"/>
              </a:ext>
            </a:extLst>
          </p:cNvPr>
          <p:cNvSpPr/>
          <p:nvPr/>
        </p:nvSpPr>
        <p:spPr>
          <a:xfrm>
            <a:off x="669987" y="528838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610ACB-7DDB-ACF5-CCB7-2BE9E5333CCB}"/>
              </a:ext>
            </a:extLst>
          </p:cNvPr>
          <p:cNvSpPr/>
          <p:nvPr/>
        </p:nvSpPr>
        <p:spPr>
          <a:xfrm>
            <a:off x="2507412" y="528838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B30AB-2D84-DAA1-603D-D41046CF998B}"/>
              </a:ext>
            </a:extLst>
          </p:cNvPr>
          <p:cNvSpPr/>
          <p:nvPr/>
        </p:nvSpPr>
        <p:spPr>
          <a:xfrm>
            <a:off x="3112699" y="528838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15D68D-D619-C4E1-F79F-D6B2265B5C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97" t="8667" r="15381" b="9406"/>
          <a:stretch/>
        </p:blipFill>
        <p:spPr>
          <a:xfrm>
            <a:off x="3469555" y="1145267"/>
            <a:ext cx="2362268" cy="2458313"/>
          </a:xfrm>
          <a:prstGeom prst="rect">
            <a:avLst/>
          </a:prstGeom>
        </p:spPr>
      </p:pic>
      <p:pic>
        <p:nvPicPr>
          <p:cNvPr id="8" name="Picture 7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D49323CF-F836-6669-3965-A86B92E75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1145269"/>
            <a:ext cx="2474072" cy="24583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9A9E31-83E4-5E1C-0F75-ED29C26810BC}"/>
              </a:ext>
            </a:extLst>
          </p:cNvPr>
          <p:cNvSpPr txBox="1"/>
          <p:nvPr/>
        </p:nvSpPr>
        <p:spPr>
          <a:xfrm>
            <a:off x="886220" y="3638529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MUX2-1 </a:t>
            </a:r>
            <a:r>
              <a:rPr lang="en-US" sz="1000" dirty="0"/>
              <a:t>Layout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5F1BA-C065-1233-B7F5-0B36D7E7AC48}"/>
              </a:ext>
            </a:extLst>
          </p:cNvPr>
          <p:cNvSpPr txBox="1"/>
          <p:nvPr/>
        </p:nvSpPr>
        <p:spPr>
          <a:xfrm>
            <a:off x="3754450" y="3616763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datapath</a:t>
            </a:r>
            <a:r>
              <a:rPr lang="en-US" sz="1000" i="1" dirty="0"/>
              <a:t> </a:t>
            </a:r>
            <a:r>
              <a:rPr lang="en-US" sz="1000" dirty="0"/>
              <a:t>MUX signal routing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73889-3723-3104-E6FF-549F5B8A1C95}"/>
              </a:ext>
            </a:extLst>
          </p:cNvPr>
          <p:cNvSpPr txBox="1"/>
          <p:nvPr/>
        </p:nvSpPr>
        <p:spPr>
          <a:xfrm>
            <a:off x="2641204" y="6171399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MUX4-1 </a:t>
            </a:r>
            <a:r>
              <a:rPr lang="en-US" sz="1000" dirty="0"/>
              <a:t>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CC8DC7-5531-6A72-FD08-06E8508BB0F6}"/>
              </a:ext>
            </a:extLst>
          </p:cNvPr>
          <p:cNvSpPr/>
          <p:nvPr/>
        </p:nvSpPr>
        <p:spPr>
          <a:xfrm>
            <a:off x="376808" y="2096300"/>
            <a:ext cx="51930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D50A5F-0E86-D7E3-34B8-BA87E4AC3658}"/>
              </a:ext>
            </a:extLst>
          </p:cNvPr>
          <p:cNvSpPr/>
          <p:nvPr/>
        </p:nvSpPr>
        <p:spPr>
          <a:xfrm>
            <a:off x="1208734" y="2102031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6F1646-022E-2C7A-77C2-0DD2F32D95AE}"/>
              </a:ext>
            </a:extLst>
          </p:cNvPr>
          <p:cNvSpPr/>
          <p:nvPr/>
        </p:nvSpPr>
        <p:spPr>
          <a:xfrm>
            <a:off x="1439181" y="2699781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E36AD-D3DE-C826-76E8-EB9B09B11258}"/>
              </a:ext>
            </a:extLst>
          </p:cNvPr>
          <p:cNvSpPr/>
          <p:nvPr/>
        </p:nvSpPr>
        <p:spPr>
          <a:xfrm>
            <a:off x="727361" y="2699781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A3CE7-202E-74EB-5684-80297604B50A}"/>
              </a:ext>
            </a:extLst>
          </p:cNvPr>
          <p:cNvSpPr txBox="1"/>
          <p:nvPr/>
        </p:nvSpPr>
        <p:spPr>
          <a:xfrm>
            <a:off x="6441868" y="1188359"/>
            <a:ext cx="4844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MUX input and select signal contacts are ”staggered,” which later proved to be a favorable choice when routing signals between each </a:t>
            </a:r>
            <a:r>
              <a:rPr lang="en-US" i="1" dirty="0" err="1"/>
              <a:t>bitslice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</a:t>
            </a:r>
            <a:r>
              <a:rPr lang="en-US" i="1" dirty="0"/>
              <a:t>nand2</a:t>
            </a:r>
            <a:r>
              <a:rPr lang="en-US" dirty="0"/>
              <a:t> cell layout, each poly-to-metal1 via was precisely placed such that a metal1-to-metal3 can be placed on top without causing additional DRC errors due to other nearby metal tracks</a:t>
            </a:r>
          </a:p>
        </p:txBody>
      </p:sp>
    </p:spTree>
    <p:extLst>
      <p:ext uri="{BB962C8B-B14F-4D97-AF65-F5344CB8AC3E}">
        <p14:creationId xmlns:p14="http://schemas.microsoft.com/office/powerpoint/2010/main" val="285468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alu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Design</a:t>
            </a:r>
            <a:endParaRPr lang="en-US" sz="2400"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E911B561-4F25-AC1D-64EE-320B16C5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18" y="3415287"/>
            <a:ext cx="4958505" cy="2514369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80248D-7FD9-5F4C-52CA-CE981FFE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658" y="3429000"/>
            <a:ext cx="4958505" cy="250065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10CC341-11E4-D3CA-CA1C-7DCAD9B2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657" y="1096381"/>
            <a:ext cx="4958506" cy="18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62F966-20C7-318F-F51E-C8E21C871A1C}"/>
              </a:ext>
            </a:extLst>
          </p:cNvPr>
          <p:cNvSpPr txBox="1"/>
          <p:nvPr/>
        </p:nvSpPr>
        <p:spPr>
          <a:xfrm>
            <a:off x="376808" y="1158023"/>
            <a:ext cx="62482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Encoding of ALU function control signals allowed all eight operations of the ALU (i.e. </a:t>
            </a:r>
            <a:r>
              <a:rPr lang="en-US" sz="1200" i="1" dirty="0"/>
              <a:t>ADD, SUBS, SUBR, OR, AND, NOTRS, EXOR, XNOR</a:t>
            </a:r>
            <a:r>
              <a:rPr lang="en-US" sz="1200" dirty="0"/>
              <a:t>) to be collapsed into 4 inputs of a </a:t>
            </a:r>
            <a:r>
              <a:rPr lang="en-US" sz="1200" i="1" dirty="0"/>
              <a:t>MUX4-1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Control signals </a:t>
            </a:r>
            <a:r>
              <a:rPr lang="en-US" sz="1200" i="1" dirty="0" err="1"/>
              <a:t>alu_op</a:t>
            </a:r>
            <a:r>
              <a:rPr lang="en-US" sz="1200" i="1" dirty="0"/>
              <a:t>&lt;1:0&gt; </a:t>
            </a:r>
            <a:r>
              <a:rPr lang="en-US" sz="1200" dirty="0"/>
              <a:t>and </a:t>
            </a:r>
            <a:r>
              <a:rPr lang="en-US" sz="1200" dirty="0" err="1"/>
              <a:t>inv_</a:t>
            </a:r>
            <a:r>
              <a:rPr lang="en-US" sz="1200" i="1" dirty="0" err="1"/>
              <a:t>alu_op</a:t>
            </a:r>
            <a:r>
              <a:rPr lang="en-US" sz="1200" i="1" dirty="0"/>
              <a:t>&lt;1:0&gt;</a:t>
            </a:r>
            <a:r>
              <a:rPr lang="en-US" sz="1200" dirty="0"/>
              <a:t> are used as the select signals for the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err="1"/>
              <a:t>alu_op</a:t>
            </a:r>
            <a:r>
              <a:rPr lang="en-US" sz="1200" i="1" dirty="0"/>
              <a:t>&lt;2&gt;</a:t>
            </a:r>
            <a:r>
              <a:rPr lang="en-US" sz="1200" dirty="0"/>
              <a:t> used to select between </a:t>
            </a:r>
            <a:r>
              <a:rPr lang="en-US" sz="1200" i="1" dirty="0"/>
              <a:t>EXOR </a:t>
            </a:r>
            <a:r>
              <a:rPr lang="en-US" sz="1200" dirty="0"/>
              <a:t>and </a:t>
            </a:r>
            <a:r>
              <a:rPr lang="en-US" sz="1200" i="1" dirty="0"/>
              <a:t>XNOR</a:t>
            </a:r>
            <a:r>
              <a:rPr lang="en-US" sz="1200" dirty="0"/>
              <a:t> operation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First time metal3 is used in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6BFCE-F15E-1701-E0C8-660E880200D1}"/>
              </a:ext>
            </a:extLst>
          </p:cNvPr>
          <p:cNvSpPr txBox="1"/>
          <p:nvPr/>
        </p:nvSpPr>
        <p:spPr>
          <a:xfrm>
            <a:off x="2898406" y="6011017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alu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DB24A-A027-1316-6C5E-67D0FD08601B}"/>
              </a:ext>
            </a:extLst>
          </p:cNvPr>
          <p:cNvSpPr txBox="1"/>
          <p:nvPr/>
        </p:nvSpPr>
        <p:spPr>
          <a:xfrm>
            <a:off x="8392069" y="6021505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alu</a:t>
            </a:r>
            <a:r>
              <a:rPr lang="en-US" sz="1000" i="1" dirty="0"/>
              <a:t> </a:t>
            </a:r>
            <a:r>
              <a:rPr lang="en-US" sz="1000" dirty="0"/>
              <a:t>Layout (Level 0 Hierarchy)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ED6141-C0B4-DBE6-C5D6-7F02382A7D8F}"/>
              </a:ext>
            </a:extLst>
          </p:cNvPr>
          <p:cNvSpPr txBox="1"/>
          <p:nvPr/>
        </p:nvSpPr>
        <p:spPr>
          <a:xfrm>
            <a:off x="8720826" y="3079951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alu</a:t>
            </a:r>
            <a:r>
              <a:rPr lang="en-US" sz="1000" i="1" dirty="0"/>
              <a:t> </a:t>
            </a:r>
            <a:r>
              <a:rPr lang="en-US" sz="1000" dirty="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42978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19408</TotalTime>
  <Words>1337</Words>
  <Application>Microsoft Macintosh PowerPoint</Application>
  <PresentationFormat>Widescreen</PresentationFormat>
  <Paragraphs>160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template. Please copy this document before making any edits</dc:title>
  <dc:creator>Nielsen, Joshua</dc:creator>
  <cp:lastModifiedBy>Jack Arndt</cp:lastModifiedBy>
  <cp:revision>129</cp:revision>
  <dcterms:created xsi:type="dcterms:W3CDTF">2019-01-14T22:06:33Z</dcterms:created>
  <dcterms:modified xsi:type="dcterms:W3CDTF">2022-05-12T05:38:27Z</dcterms:modified>
</cp:coreProperties>
</file>